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73" r:id="rId3"/>
    <p:sldId id="270" r:id="rId4"/>
    <p:sldId id="272" r:id="rId5"/>
    <p:sldId id="271" r:id="rId6"/>
    <p:sldId id="275" r:id="rId7"/>
    <p:sldId id="274" r:id="rId8"/>
    <p:sldId id="276" r:id="rId9"/>
    <p:sldId id="287" r:id="rId10"/>
    <p:sldId id="278" r:id="rId11"/>
    <p:sldId id="279" r:id="rId12"/>
    <p:sldId id="281" r:id="rId13"/>
    <p:sldId id="280" r:id="rId14"/>
    <p:sldId id="282" r:id="rId15"/>
    <p:sldId id="284" r:id="rId16"/>
    <p:sldId id="285" r:id="rId17"/>
    <p:sldId id="286" r:id="rId18"/>
    <p:sldId id="283" r:id="rId19"/>
    <p:sldId id="264" r:id="rId20"/>
    <p:sldId id="269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62663" autoAdjust="0"/>
  </p:normalViewPr>
  <p:slideViewPr>
    <p:cSldViewPr snapToGrid="0">
      <p:cViewPr varScale="1">
        <p:scale>
          <a:sx n="64" d="100"/>
          <a:sy n="64" d="100"/>
        </p:scale>
        <p:origin x="144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B6C0A-C605-461B-BAF5-0F816D1A7865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10828-6652-4551-B0FA-5DB14330D7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477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10828-6652-4551-B0FA-5DB14330D7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71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10828-6652-4551-B0FA-5DB14330D7B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23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10828-6652-4551-B0FA-5DB14330D7B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293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Инженерные программы</a:t>
            </a:r>
            <a:r>
              <a:rPr lang="ru-RU" baseline="0" dirty="0" smtClean="0"/>
              <a:t> сквозного расчета спускаемых ЛА с учетом абляции известны давно. Общая структура такой программы состоит из трех подсистем: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Газодинамический расчет обтекания ЛА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Расчет </a:t>
            </a:r>
            <a:r>
              <a:rPr lang="ru-RU" baseline="0" dirty="0" err="1" smtClean="0"/>
              <a:t>тепломассообмена</a:t>
            </a:r>
            <a:r>
              <a:rPr lang="ru-RU" baseline="0" dirty="0" smtClean="0"/>
              <a:t> в ТЗП ЛА.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Баллистический расчет.</a:t>
            </a:r>
          </a:p>
          <a:p>
            <a:pPr marL="228600" indent="-228600">
              <a:buAutoNum type="arabicPeriod"/>
            </a:pPr>
            <a:endParaRPr lang="ru-RU" baseline="0" dirty="0" smtClean="0"/>
          </a:p>
          <a:p>
            <a:pPr marL="0" indent="0">
              <a:buNone/>
            </a:pPr>
            <a:r>
              <a:rPr lang="ru-RU" b="1" baseline="0" dirty="0" smtClean="0"/>
              <a:t>Наша идея </a:t>
            </a:r>
            <a:r>
              <a:rPr lang="ru-RU" baseline="0" dirty="0" smtClean="0"/>
              <a:t>состоит в том, чтобы постепенно вытеснять инженерные методики из тех областей, где уже известно достаточно точное обобщенное численное решение. В нашем случае, мы подменяем подсистему газодинамического расчета по упрощенным инженерным методикам на программу численного расчета (Здесь-</a:t>
            </a:r>
            <a:r>
              <a:rPr lang="en-US" baseline="0" dirty="0" smtClean="0"/>
              <a:t>ANSYS Fluent</a:t>
            </a:r>
            <a:r>
              <a:rPr lang="ru-RU" baseline="0" dirty="0" smtClean="0"/>
              <a:t>). При этом </a:t>
            </a:r>
            <a:r>
              <a:rPr lang="ru-RU" baseline="0" smtClean="0"/>
              <a:t>расчет уноса </a:t>
            </a:r>
            <a:r>
              <a:rPr lang="ru-RU" baseline="0" dirty="0" smtClean="0"/>
              <a:t>выполняется по проверенной и </a:t>
            </a:r>
            <a:r>
              <a:rPr lang="ru-RU" baseline="0" dirty="0" err="1" smtClean="0"/>
              <a:t>валидированной</a:t>
            </a:r>
            <a:r>
              <a:rPr lang="ru-RU" baseline="0" dirty="0" smtClean="0"/>
              <a:t> отраслевой методике.</a:t>
            </a:r>
          </a:p>
          <a:p>
            <a:pPr marL="0" indent="0">
              <a:buNone/>
            </a:pPr>
            <a:r>
              <a:rPr lang="ru-RU" b="1" baseline="0" dirty="0" smtClean="0"/>
              <a:t>Наша вторичная задача </a:t>
            </a:r>
            <a:r>
              <a:rPr lang="ru-RU" baseline="0" dirty="0" smtClean="0"/>
              <a:t>состоит в том, чтобы разработать абстрагированный подход, который позволит использовать различные </a:t>
            </a:r>
            <a:r>
              <a:rPr lang="en-US" baseline="0" dirty="0" smtClean="0"/>
              <a:t>CAE-</a:t>
            </a:r>
            <a:r>
              <a:rPr lang="ru-RU" baseline="0" dirty="0" smtClean="0"/>
              <a:t>пакеты для выполнения расчетов с учетом абляции, при наличии в них конкретных, заранее определенных функциональных возможностей.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FD671-B4DC-4A90-A583-F7D0391F4B0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590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Поступательная</a:t>
            </a:r>
            <a:r>
              <a:rPr lang="ru-RU" baseline="0" dirty="0" smtClean="0"/>
              <a:t> и вращательная моды находятся в равновесии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10828-6652-4551-B0FA-5DB14330D7B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498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10828-6652-4551-B0FA-5DB14330D7B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355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10828-6652-4551-B0FA-5DB14330D7B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44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10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940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56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7344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90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02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0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244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8856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25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04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91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199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4A551-F126-420F-98EE-5C28F8AE8430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E2C9-888B-4DFB-BF29-658BDA0E60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5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3ZrCnpdlHYxaFVBMW5WenRXbkE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drive.google.com/file/d/0B3ZrCnpdlHYxMW01dVc3a1o0U2c/view?usp=shar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2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43101" y="797208"/>
            <a:ext cx="7115174" cy="1425147"/>
          </a:xfrm>
        </p:spPr>
        <p:txBody>
          <a:bodyPr>
            <a:noAutofit/>
          </a:bodyPr>
          <a:lstStyle/>
          <a:p>
            <a:pPr algn="l"/>
            <a:r>
              <a:rPr lang="ru-RU" sz="2000" b="1" cap="all" dirty="0"/>
              <a:t>Расширение возможностей численных моделей ANSYS </a:t>
            </a:r>
            <a:r>
              <a:rPr lang="ru-RU" sz="2000" b="1" cap="all" dirty="0" err="1"/>
              <a:t>Fluent</a:t>
            </a:r>
            <a:r>
              <a:rPr lang="ru-RU" sz="2000" b="1" cap="all" dirty="0"/>
              <a:t> для решения задач </a:t>
            </a:r>
            <a:r>
              <a:rPr lang="ru-RU" sz="2000" b="1" cap="all" dirty="0" err="1"/>
              <a:t>аэрофизики</a:t>
            </a:r>
            <a:r>
              <a:rPr lang="ru-RU" sz="2000" b="1" cap="all" dirty="0"/>
              <a:t> гиперзвуковых летательных аппаратов</a:t>
            </a:r>
            <a:endParaRPr lang="ru-RU" sz="2000" b="1" cap="al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43101" y="2376125"/>
            <a:ext cx="6531428" cy="429356"/>
          </a:xfrm>
        </p:spPr>
        <p:txBody>
          <a:bodyPr>
            <a:normAutofit/>
          </a:bodyPr>
          <a:lstStyle/>
          <a:p>
            <a:pPr algn="l"/>
            <a:r>
              <a:rPr lang="ru-RU" sz="2000" dirty="0"/>
              <a:t>Д.Р. </a:t>
            </a:r>
            <a:r>
              <a:rPr lang="ru-RU" sz="2000" dirty="0" smtClean="0"/>
              <a:t>Исмагилов, </a:t>
            </a:r>
            <a:r>
              <a:rPr lang="ru-RU" sz="2000" dirty="0"/>
              <a:t>Г.Ф. </a:t>
            </a:r>
            <a:r>
              <a:rPr lang="ru-RU" sz="2000" dirty="0" smtClean="0"/>
              <a:t>Костин,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Лепихов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А.В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3" t="27532" r="2732" b="44426"/>
          <a:stretch/>
        </p:blipFill>
        <p:spPr>
          <a:xfrm rot="5400000">
            <a:off x="-1971620" y="2825074"/>
            <a:ext cx="5786033" cy="1586202"/>
          </a:xfrm>
          <a:prstGeom prst="rect">
            <a:avLst/>
          </a:prstGeom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2090771" y="3130087"/>
            <a:ext cx="6531428" cy="1007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solidFill>
                  <a:schemeClr val="accent5">
                    <a:lumMod val="75000"/>
                  </a:schemeClr>
                </a:solidFill>
              </a:rPr>
              <a:t>Отдел теплообмена и </a:t>
            </a:r>
            <a:r>
              <a:rPr lang="ru-RU" sz="2000" i="1" dirty="0" err="1">
                <a:solidFill>
                  <a:schemeClr val="accent5">
                    <a:lumMod val="75000"/>
                  </a:schemeClr>
                </a:solidFill>
              </a:rPr>
              <a:t>аэрогидродинамики</a:t>
            </a:r>
            <a:endParaRPr lang="ru-RU" sz="2000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ru-RU" sz="2000" i="1" dirty="0">
                <a:solidFill>
                  <a:schemeClr val="accent5">
                    <a:lumMod val="75000"/>
                  </a:schemeClr>
                </a:solidFill>
              </a:rPr>
              <a:t>государственного ракетного центра им. В.П. Макеева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  <p:sp>
        <p:nvSpPr>
          <p:cNvPr id="14" name="Подзаголовок 2"/>
          <p:cNvSpPr txBox="1">
            <a:spLocks/>
          </p:cNvSpPr>
          <p:nvPr/>
        </p:nvSpPr>
        <p:spPr>
          <a:xfrm>
            <a:off x="5048250" y="4500411"/>
            <a:ext cx="3733800" cy="962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000" dirty="0"/>
              <a:t>Докладчик:</a:t>
            </a:r>
          </a:p>
          <a:p>
            <a:pPr algn="l"/>
            <a:r>
              <a:rPr lang="ru-RU" sz="2000" dirty="0"/>
              <a:t>Лепихов Андрей Валерьевич</a:t>
            </a:r>
          </a:p>
        </p:txBody>
      </p:sp>
      <p:sp>
        <p:nvSpPr>
          <p:cNvPr id="15" name="Подзаголовок 2"/>
          <p:cNvSpPr txBox="1">
            <a:spLocks/>
          </p:cNvSpPr>
          <p:nvPr/>
        </p:nvSpPr>
        <p:spPr>
          <a:xfrm>
            <a:off x="1932920" y="5606320"/>
            <a:ext cx="6849130" cy="1251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 smtClean="0"/>
              <a:t>Двадцатая Международная </a:t>
            </a:r>
            <a:r>
              <a:rPr lang="ru-RU" sz="1800" dirty="0"/>
              <a:t>конференция по Вычислительной механике и современным прикладным программным системам (ВМСППС'2017) </a:t>
            </a:r>
            <a:endParaRPr lang="en-US" sz="1800" dirty="0" smtClean="0"/>
          </a:p>
          <a:p>
            <a:pPr algn="l"/>
            <a:r>
              <a:rPr lang="ru-RU" sz="1800" dirty="0"/>
              <a:t>24 </a:t>
            </a:r>
            <a:r>
              <a:rPr lang="en-US" sz="1800" dirty="0" smtClean="0"/>
              <a:t>-</a:t>
            </a:r>
            <a:r>
              <a:rPr lang="ru-RU" sz="1800" dirty="0" smtClean="0"/>
              <a:t> </a:t>
            </a:r>
            <a:r>
              <a:rPr lang="ru-RU" sz="1800" dirty="0"/>
              <a:t>31 мая 2017 г</a:t>
            </a:r>
            <a:r>
              <a:rPr lang="ru-RU" sz="1800" dirty="0" smtClean="0"/>
              <a:t>., ОУЦ </a:t>
            </a:r>
            <a:r>
              <a:rPr lang="ru-RU" sz="1800" dirty="0"/>
              <a:t>МАИ «Алушта»</a:t>
            </a:r>
            <a:endParaRPr lang="ru-RU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3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95110"/>
            <a:ext cx="8991600" cy="963827"/>
          </a:xfrm>
        </p:spPr>
        <p:txBody>
          <a:bodyPr/>
          <a:lstStyle/>
          <a:p>
            <a:r>
              <a:rPr lang="ru-RU" dirty="0" smtClean="0"/>
              <a:t>Подход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4162" r="5414" b="4494"/>
          <a:stretch/>
        </p:blipFill>
        <p:spPr>
          <a:xfrm>
            <a:off x="4330105" y="906602"/>
            <a:ext cx="4614603" cy="33006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048750" y="906602"/>
            <a:ext cx="2826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Газодинамическая модель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(hexa-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сетка)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4330105" y="5041030"/>
            <a:ext cx="4614603" cy="1686322"/>
            <a:chOff x="4048750" y="4483634"/>
            <a:chExt cx="4942849" cy="1817280"/>
          </a:xfrm>
        </p:grpSpPr>
        <p:sp>
          <p:nvSpPr>
            <p:cNvPr id="10" name="TextBox 9"/>
            <p:cNvSpPr txBox="1"/>
            <p:nvPr/>
          </p:nvSpPr>
          <p:spPr>
            <a:xfrm>
              <a:off x="4048750" y="5931582"/>
              <a:ext cx="4942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Тепловая модель </a:t>
              </a:r>
              <a:r>
                <a:rPr lang="ru-RU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ru-RU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декартова </a:t>
              </a:r>
              <a:r>
                <a:rPr lang="ru-RU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сетка)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750" y="4483634"/>
              <a:ext cx="4942849" cy="144794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5" name="Двойная стрелка вверх/вниз 14"/>
          <p:cNvSpPr/>
          <p:nvPr/>
        </p:nvSpPr>
        <p:spPr>
          <a:xfrm>
            <a:off x="6303794" y="3878102"/>
            <a:ext cx="571495" cy="14558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2400" y="1637429"/>
            <a:ext cx="406790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Газодинамический расчет гиперзвуковых течений с моделированием равновесных и неравновесных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2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тепломассопереноса и пиролиза при термодеструкции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Инженерные методики для моделирования рецессии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поверхности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Прямоугольник 51"/>
          <p:cNvSpPr/>
          <p:nvPr/>
        </p:nvSpPr>
        <p:spPr>
          <a:xfrm>
            <a:off x="101600" y="4417524"/>
            <a:ext cx="8890000" cy="214073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1"/>
            <a:ext cx="8991600" cy="787103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ГД/ТР Сопряжение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862256" y="6102351"/>
            <a:ext cx="2743200" cy="365125"/>
          </a:xfrm>
        </p:spPr>
        <p:txBody>
          <a:bodyPr/>
          <a:lstStyle/>
          <a:p>
            <a:fld id="{6A8DCD8E-7F2F-4DD3-A772-BFC345921729}" type="slidenum">
              <a:rPr lang="ru-RU" smtClean="0"/>
              <a:t>11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03199" y="1744123"/>
            <a:ext cx="8788401" cy="80379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ANSYS Fluent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31302" y="5087976"/>
            <a:ext cx="1859280" cy="843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 поверхности</a:t>
            </a:r>
          </a:p>
        </p:txBody>
      </p:sp>
      <p:cxnSp>
        <p:nvCxnSpPr>
          <p:cNvPr id="17" name="Прямая со стрелкой 16"/>
          <p:cNvCxnSpPr>
            <a:stCxn id="23" idx="0"/>
          </p:cNvCxnSpPr>
          <p:nvPr/>
        </p:nvCxnSpPr>
        <p:spPr>
          <a:xfrm flipH="1" flipV="1">
            <a:off x="1233384" y="2570199"/>
            <a:ext cx="12525" cy="2518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157239" y="5088537"/>
            <a:ext cx="2177338" cy="843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Источниковые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члены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6992729" y="5090969"/>
            <a:ext cx="1859280" cy="843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Траектория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4744585" y="5090202"/>
            <a:ext cx="1859280" cy="843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Температура стенки</a:t>
            </a:r>
          </a:p>
        </p:txBody>
      </p:sp>
      <p:cxnSp>
        <p:nvCxnSpPr>
          <p:cNvPr id="32" name="Прямая со стрелкой 31"/>
          <p:cNvCxnSpPr>
            <a:stCxn id="8" idx="0"/>
          </p:cNvCxnSpPr>
          <p:nvPr/>
        </p:nvCxnSpPr>
        <p:spPr>
          <a:xfrm flipH="1" flipV="1">
            <a:off x="3433208" y="2589216"/>
            <a:ext cx="27734" cy="2498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28" idx="0"/>
          </p:cNvCxnSpPr>
          <p:nvPr/>
        </p:nvCxnSpPr>
        <p:spPr>
          <a:xfrm flipH="1" flipV="1">
            <a:off x="5663241" y="2529640"/>
            <a:ext cx="10985" cy="2560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51" idx="0"/>
          </p:cNvCxnSpPr>
          <p:nvPr/>
        </p:nvCxnSpPr>
        <p:spPr>
          <a:xfrm flipH="1" flipV="1">
            <a:off x="7921373" y="2530407"/>
            <a:ext cx="997" cy="2560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Группа 39"/>
          <p:cNvGrpSpPr/>
          <p:nvPr/>
        </p:nvGrpSpPr>
        <p:grpSpPr>
          <a:xfrm>
            <a:off x="3824195" y="2644422"/>
            <a:ext cx="1334531" cy="2075933"/>
            <a:chOff x="3529916" y="2644346"/>
            <a:chExt cx="1334531" cy="2075933"/>
          </a:xfrm>
        </p:grpSpPr>
        <p:sp>
          <p:nvSpPr>
            <p:cNvPr id="41" name="Стрелка влево 40"/>
            <p:cNvSpPr/>
            <p:nvPr/>
          </p:nvSpPr>
          <p:spPr>
            <a:xfrm rot="16200000">
              <a:off x="3159215" y="3015047"/>
              <a:ext cx="2075933" cy="133453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Прямоугольник 47"/>
                <p:cNvSpPr/>
                <p:nvPr/>
              </p:nvSpPr>
              <p:spPr>
                <a:xfrm>
                  <a:off x="3841940" y="2751852"/>
                  <a:ext cx="710481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</a:t>
                  </a:r>
                  <a:r>
                    <a:rPr lang="en-US" sz="2400" baseline="-25000" dirty="0" err="1">
                      <a:solidFill>
                        <a:schemeClr val="bg1"/>
                      </a:solidFill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e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-US" sz="2400" i="1" dirty="0" err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-US" sz="2400" baseline="-25000" dirty="0" err="1">
                      <a:solidFill>
                        <a:schemeClr val="bg1"/>
                      </a:solidFill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r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f>
                        <m:fPr>
                          <m:type m:val="skw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𝑐</m:t>
                          </m:r>
                          <m:r>
                            <a:rPr lang="en-US" sz="2400" i="1" baseline="-25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den>
                      </m:f>
                    </m:oMath>
                  </a14:m>
                  <a:endPara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8" name="Прямоугольник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1940" y="2751852"/>
                  <a:ext cx="710481" cy="120032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39655" t="-4061" r="-90517" b="-75127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Прямоугольник 48"/>
              <p:cNvSpPr/>
              <p:nvPr/>
            </p:nvSpPr>
            <p:spPr>
              <a:xfrm>
                <a:off x="494790" y="3294332"/>
                <a:ext cx="826460" cy="473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Прямоугольник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90" y="3294332"/>
                <a:ext cx="826460" cy="473206"/>
              </a:xfrm>
              <a:prstGeom prst="rect">
                <a:avLst/>
              </a:prstGeom>
              <a:blipFill rotWithShape="0">
                <a:blip r:embed="rId3"/>
                <a:stretch>
                  <a:fillRect t="-25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Прямоугольник 52"/>
          <p:cNvSpPr/>
          <p:nvPr/>
        </p:nvSpPr>
        <p:spPr>
          <a:xfrm>
            <a:off x="5145260" y="3274101"/>
            <a:ext cx="564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5990187" y="3271572"/>
            <a:ext cx="2209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sz="24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∞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sz="24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</a:t>
            </a:r>
            <a:r>
              <a:rPr lang="en-US" sz="2400" baseline="-25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∞</a:t>
            </a:r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Прямоугольник 54"/>
              <p:cNvSpPr/>
              <p:nvPr/>
            </p:nvSpPr>
            <p:spPr>
              <a:xfrm>
                <a:off x="2244384" y="3271573"/>
                <a:ext cx="127726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;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;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  <m:r>
                            <m:rPr>
                              <m:nor/>
                            </m:rPr>
                            <a:rPr lang="ru-RU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Прямоугольник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384" y="3271573"/>
                <a:ext cx="127726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Группа 36"/>
          <p:cNvGrpSpPr/>
          <p:nvPr/>
        </p:nvGrpSpPr>
        <p:grpSpPr>
          <a:xfrm>
            <a:off x="1233384" y="5925550"/>
            <a:ext cx="6687989" cy="490185"/>
            <a:chOff x="1915058" y="5877470"/>
            <a:chExt cx="8093915" cy="490185"/>
          </a:xfrm>
        </p:grpSpPr>
        <p:cxnSp>
          <p:nvCxnSpPr>
            <p:cNvPr id="56" name="Прямая со стрелкой 55"/>
            <p:cNvCxnSpPr/>
            <p:nvPr/>
          </p:nvCxnSpPr>
          <p:spPr>
            <a:xfrm>
              <a:off x="1929402" y="6367655"/>
              <a:ext cx="8079571" cy="0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 стрелкой 56"/>
            <p:cNvCxnSpPr/>
            <p:nvPr/>
          </p:nvCxnSpPr>
          <p:spPr>
            <a:xfrm flipH="1">
              <a:off x="4608011" y="5887458"/>
              <a:ext cx="1819" cy="441960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 стрелкой 57"/>
            <p:cNvCxnSpPr/>
            <p:nvPr/>
          </p:nvCxnSpPr>
          <p:spPr>
            <a:xfrm flipH="1">
              <a:off x="1915058" y="5917301"/>
              <a:ext cx="1819" cy="441960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ys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58"/>
            <p:cNvCxnSpPr/>
            <p:nvPr/>
          </p:nvCxnSpPr>
          <p:spPr>
            <a:xfrm flipH="1">
              <a:off x="7276144" y="5877470"/>
              <a:ext cx="1819" cy="441960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ys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/>
            <p:cNvCxnSpPr/>
            <p:nvPr/>
          </p:nvCxnSpPr>
          <p:spPr>
            <a:xfrm flipH="1">
              <a:off x="9969098" y="5904996"/>
              <a:ext cx="1819" cy="441960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ys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Прямоугольник 26"/>
          <p:cNvSpPr/>
          <p:nvPr/>
        </p:nvSpPr>
        <p:spPr>
          <a:xfrm>
            <a:off x="1338361" y="4470948"/>
            <a:ext cx="2051234" cy="583464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Self-made </a:t>
            </a:r>
            <a:r>
              <a:rPr lang="ru-RU" dirty="0">
                <a:solidFill>
                  <a:schemeClr val="bg1"/>
                </a:solidFill>
              </a:rPr>
              <a:t>программа</a:t>
            </a: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5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31" y="0"/>
            <a:ext cx="9130269" cy="98436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Схема программы сквозного траекторного расчета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632942" y="4766872"/>
            <a:ext cx="2430162" cy="63215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Баллистический расчет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632942" y="2686210"/>
            <a:ext cx="2430162" cy="58346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Газодинамический расчет</a:t>
            </a:r>
          </a:p>
        </p:txBody>
      </p:sp>
      <p:cxnSp>
        <p:nvCxnSpPr>
          <p:cNvPr id="8" name="Прямая со стрелкой 7"/>
          <p:cNvCxnSpPr>
            <a:stCxn id="14" idx="2"/>
            <a:endCxn id="4" idx="0"/>
          </p:cNvCxnSpPr>
          <p:nvPr/>
        </p:nvCxnSpPr>
        <p:spPr>
          <a:xfrm>
            <a:off x="2848023" y="4487830"/>
            <a:ext cx="0" cy="279042"/>
          </a:xfrm>
          <a:prstGeom prst="straightConnector1">
            <a:avLst/>
          </a:prstGeom>
          <a:ln w="2222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1632942" y="3548716"/>
            <a:ext cx="2430162" cy="93911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Расчет тепломассообмена и </a:t>
            </a:r>
            <a:r>
              <a:rPr lang="ru-RU" dirty="0" err="1">
                <a:solidFill>
                  <a:schemeClr val="tx1"/>
                </a:solidFill>
              </a:rPr>
              <a:t>обгарной</a:t>
            </a:r>
            <a:r>
              <a:rPr lang="ru-RU" dirty="0">
                <a:solidFill>
                  <a:schemeClr val="tx1"/>
                </a:solidFill>
              </a:rPr>
              <a:t> формы</a:t>
            </a:r>
          </a:p>
        </p:txBody>
      </p:sp>
      <p:cxnSp>
        <p:nvCxnSpPr>
          <p:cNvPr id="15" name="Прямая со стрелкой 14"/>
          <p:cNvCxnSpPr>
            <a:stCxn id="6" idx="2"/>
            <a:endCxn id="14" idx="0"/>
          </p:cNvCxnSpPr>
          <p:nvPr/>
        </p:nvCxnSpPr>
        <p:spPr>
          <a:xfrm>
            <a:off x="2848023" y="3269674"/>
            <a:ext cx="0" cy="279042"/>
          </a:xfrm>
          <a:prstGeom prst="straightConnector1">
            <a:avLst/>
          </a:prstGeom>
          <a:ln w="2222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1632942" y="1794605"/>
            <a:ext cx="2430162" cy="66479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Определение точки траектории</a:t>
            </a:r>
          </a:p>
        </p:txBody>
      </p:sp>
      <p:cxnSp>
        <p:nvCxnSpPr>
          <p:cNvPr id="26" name="Прямая со стрелкой 25"/>
          <p:cNvCxnSpPr>
            <a:stCxn id="23" idx="2"/>
            <a:endCxn id="6" idx="0"/>
          </p:cNvCxnSpPr>
          <p:nvPr/>
        </p:nvCxnSpPr>
        <p:spPr>
          <a:xfrm>
            <a:off x="2848023" y="2459400"/>
            <a:ext cx="0" cy="226811"/>
          </a:xfrm>
          <a:prstGeom prst="straightConnector1">
            <a:avLst/>
          </a:prstGeom>
          <a:ln w="2222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Блок-схема: решение 37"/>
          <p:cNvSpPr/>
          <p:nvPr/>
        </p:nvSpPr>
        <p:spPr>
          <a:xfrm>
            <a:off x="1632943" y="5634866"/>
            <a:ext cx="2430161" cy="71328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Сходимость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9" name="Прямая со стрелкой 38"/>
          <p:cNvCxnSpPr>
            <a:stCxn id="4" idx="2"/>
            <a:endCxn id="38" idx="0"/>
          </p:cNvCxnSpPr>
          <p:nvPr/>
        </p:nvCxnSpPr>
        <p:spPr>
          <a:xfrm>
            <a:off x="2848023" y="5399030"/>
            <a:ext cx="0" cy="235836"/>
          </a:xfrm>
          <a:prstGeom prst="straightConnector1">
            <a:avLst/>
          </a:prstGeom>
          <a:ln w="2222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Соединительная линия уступом 46"/>
          <p:cNvCxnSpPr>
            <a:stCxn id="38" idx="1"/>
          </p:cNvCxnSpPr>
          <p:nvPr/>
        </p:nvCxnSpPr>
        <p:spPr>
          <a:xfrm rot="10800000" flipH="1">
            <a:off x="1632942" y="2574043"/>
            <a:ext cx="1215080" cy="3417469"/>
          </a:xfrm>
          <a:prstGeom prst="bentConnector4">
            <a:avLst>
              <a:gd name="adj1" fmla="val -50588"/>
              <a:gd name="adj2" fmla="val 10011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07688" y="5615834"/>
            <a:ext cx="62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Нет</a:t>
            </a:r>
          </a:p>
        </p:txBody>
      </p:sp>
      <p:cxnSp>
        <p:nvCxnSpPr>
          <p:cNvPr id="58" name="Прямая со стрелкой 57"/>
          <p:cNvCxnSpPr/>
          <p:nvPr/>
        </p:nvCxnSpPr>
        <p:spPr>
          <a:xfrm>
            <a:off x="2859557" y="1515563"/>
            <a:ext cx="0" cy="279042"/>
          </a:xfrm>
          <a:prstGeom prst="straightConnector1">
            <a:avLst/>
          </a:prstGeom>
          <a:ln w="2222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>
            <a:off x="2859558" y="1515563"/>
            <a:ext cx="1754931" cy="0"/>
          </a:xfrm>
          <a:prstGeom prst="straightConnector1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/>
          <p:nvPr/>
        </p:nvCxnSpPr>
        <p:spPr>
          <a:xfrm flipV="1">
            <a:off x="4614488" y="1515564"/>
            <a:ext cx="0" cy="5198351"/>
          </a:xfrm>
          <a:prstGeom prst="straightConnector1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/>
          <p:nvPr/>
        </p:nvCxnSpPr>
        <p:spPr>
          <a:xfrm>
            <a:off x="2848022" y="6713915"/>
            <a:ext cx="1766466" cy="1"/>
          </a:xfrm>
          <a:prstGeom prst="straightConnector1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>
            <a:stCxn id="38" idx="2"/>
          </p:cNvCxnSpPr>
          <p:nvPr/>
        </p:nvCxnSpPr>
        <p:spPr>
          <a:xfrm flipH="1">
            <a:off x="2848023" y="6348155"/>
            <a:ext cx="1" cy="376029"/>
          </a:xfrm>
          <a:prstGeom prst="straightConnector1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854889" y="6346368"/>
            <a:ext cx="62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Да</a:t>
            </a:r>
          </a:p>
        </p:txBody>
      </p:sp>
      <p:cxnSp>
        <p:nvCxnSpPr>
          <p:cNvPr id="73" name="Прямая со стрелкой 72"/>
          <p:cNvCxnSpPr/>
          <p:nvPr/>
        </p:nvCxnSpPr>
        <p:spPr>
          <a:xfrm flipH="1" flipV="1">
            <a:off x="2855434" y="1309139"/>
            <a:ext cx="2749" cy="227089"/>
          </a:xfrm>
          <a:prstGeom prst="straightConnector1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Овал 74"/>
          <p:cNvSpPr/>
          <p:nvPr/>
        </p:nvSpPr>
        <p:spPr>
          <a:xfrm>
            <a:off x="2736262" y="1105388"/>
            <a:ext cx="223520" cy="2238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5434455" y="2675073"/>
            <a:ext cx="2430162" cy="583464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ANSYS Fluent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8" name="Стрелка влево 77"/>
          <p:cNvSpPr/>
          <p:nvPr/>
        </p:nvSpPr>
        <p:spPr>
          <a:xfrm>
            <a:off x="4169647" y="3878230"/>
            <a:ext cx="1152232" cy="2800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Прямоугольник 78"/>
          <p:cNvSpPr/>
          <p:nvPr/>
        </p:nvSpPr>
        <p:spPr>
          <a:xfrm>
            <a:off x="5434455" y="3726541"/>
            <a:ext cx="2430162" cy="583464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Self-made </a:t>
            </a:r>
            <a:r>
              <a:rPr lang="ru-RU" dirty="0">
                <a:solidFill>
                  <a:schemeClr val="bg1"/>
                </a:solidFill>
              </a:rPr>
              <a:t>программа</a:t>
            </a:r>
          </a:p>
        </p:txBody>
      </p:sp>
      <p:sp>
        <p:nvSpPr>
          <p:cNvPr id="80" name="Стрелка влево 79"/>
          <p:cNvSpPr/>
          <p:nvPr/>
        </p:nvSpPr>
        <p:spPr>
          <a:xfrm>
            <a:off x="4169645" y="2820849"/>
            <a:ext cx="1152232" cy="2800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3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1"/>
            <a:ext cx="8877300" cy="106838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параллельного выполнения одной итерации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049888" y="6369479"/>
            <a:ext cx="522758" cy="365125"/>
          </a:xfrm>
        </p:spPr>
        <p:txBody>
          <a:bodyPr/>
          <a:lstStyle/>
          <a:p>
            <a:fld id="{6A8DCD8E-7F2F-4DD3-A772-BFC345921729}" type="slidenum">
              <a:rPr lang="ru-RU" smtClean="0"/>
              <a:t>13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7126" y="1345684"/>
            <a:ext cx="2713544" cy="540055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26" y="1330682"/>
            <a:ext cx="27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NODE-0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002280" y="1330682"/>
            <a:ext cx="2713544" cy="54155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280630" y="1345684"/>
            <a:ext cx="2713544" cy="540055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 стрелкой 16"/>
          <p:cNvCxnSpPr>
            <a:stCxn id="25" idx="2"/>
          </p:cNvCxnSpPr>
          <p:nvPr/>
        </p:nvCxnSpPr>
        <p:spPr>
          <a:xfrm>
            <a:off x="7637402" y="2627342"/>
            <a:ext cx="0" cy="2578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02280" y="1345684"/>
            <a:ext cx="27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NODE-1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29280" y="2018784"/>
            <a:ext cx="2490024" cy="589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Газодинамический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80630" y="1366216"/>
            <a:ext cx="27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NODE-N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392390" y="2038062"/>
            <a:ext cx="2490024" cy="589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Газодинамический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229732" y="2894911"/>
            <a:ext cx="8680142" cy="25204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Пересылка параметров ГУ на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NODE-0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>
            <a:off x="4352324" y="2638410"/>
            <a:ext cx="0" cy="2578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1457170" y="2617614"/>
            <a:ext cx="0" cy="2578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218886" y="3430703"/>
            <a:ext cx="2490024" cy="589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тепломассообмена</a:t>
            </a:r>
          </a:p>
        </p:txBody>
      </p:sp>
      <p:cxnSp>
        <p:nvCxnSpPr>
          <p:cNvPr id="30" name="Прямая со стрелкой 29"/>
          <p:cNvCxnSpPr/>
          <p:nvPr/>
        </p:nvCxnSpPr>
        <p:spPr>
          <a:xfrm>
            <a:off x="1457170" y="3156686"/>
            <a:ext cx="0" cy="2578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212158" y="4497972"/>
            <a:ext cx="2490024" cy="5892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Вычислитель - 0</a:t>
            </a:r>
          </a:p>
        </p:txBody>
      </p:sp>
      <p:cxnSp>
        <p:nvCxnSpPr>
          <p:cNvPr id="34" name="Прямая со стрелкой 33"/>
          <p:cNvCxnSpPr>
            <a:stCxn id="29" idx="2"/>
            <a:endCxn id="32" idx="0"/>
          </p:cNvCxnSpPr>
          <p:nvPr/>
        </p:nvCxnSpPr>
        <p:spPr>
          <a:xfrm flipH="1">
            <a:off x="1457170" y="4019984"/>
            <a:ext cx="0" cy="47798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V="1">
            <a:off x="1463898" y="4250259"/>
            <a:ext cx="6285264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>
            <a:off x="3129280" y="4497972"/>
            <a:ext cx="2490024" cy="5892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Вычислитель -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6419850" y="4497972"/>
            <a:ext cx="2490024" cy="5892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Вычислитель -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Прямая со стрелкой 41"/>
          <p:cNvCxnSpPr/>
          <p:nvPr/>
        </p:nvCxnSpPr>
        <p:spPr>
          <a:xfrm flipH="1">
            <a:off x="4315322" y="4255688"/>
            <a:ext cx="0" cy="22924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 flipH="1">
            <a:off x="7730284" y="4281986"/>
            <a:ext cx="0" cy="22924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/>
          <p:cNvSpPr/>
          <p:nvPr/>
        </p:nvSpPr>
        <p:spPr>
          <a:xfrm>
            <a:off x="212158" y="5560507"/>
            <a:ext cx="8642658" cy="2666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Пересылка параметров ГУ на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NODE-1…NODE-N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Прямая со стрелкой 47"/>
          <p:cNvCxnSpPr/>
          <p:nvPr/>
        </p:nvCxnSpPr>
        <p:spPr>
          <a:xfrm flipH="1">
            <a:off x="1373212" y="5098431"/>
            <a:ext cx="0" cy="47798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1373212" y="5320566"/>
            <a:ext cx="6382678" cy="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 flipH="1">
            <a:off x="4322050" y="5088014"/>
            <a:ext cx="0" cy="22924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/>
          <p:nvPr/>
        </p:nvCxnSpPr>
        <p:spPr>
          <a:xfrm flipH="1">
            <a:off x="7749162" y="5086325"/>
            <a:ext cx="0" cy="22924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/>
          <p:cNvSpPr/>
          <p:nvPr/>
        </p:nvSpPr>
        <p:spPr>
          <a:xfrm>
            <a:off x="229732" y="6074838"/>
            <a:ext cx="2490024" cy="589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формы поверхности</a:t>
            </a:r>
          </a:p>
        </p:txBody>
      </p:sp>
      <p:cxnSp>
        <p:nvCxnSpPr>
          <p:cNvPr id="54" name="Прямая со стрелкой 53"/>
          <p:cNvCxnSpPr/>
          <p:nvPr/>
        </p:nvCxnSpPr>
        <p:spPr>
          <a:xfrm>
            <a:off x="1379940" y="5819063"/>
            <a:ext cx="0" cy="2578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3142734" y="6087892"/>
            <a:ext cx="2490024" cy="589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формы поверхности</a:t>
            </a:r>
          </a:p>
        </p:txBody>
      </p:sp>
      <p:cxnSp>
        <p:nvCxnSpPr>
          <p:cNvPr id="56" name="Прямая со стрелкой 55"/>
          <p:cNvCxnSpPr/>
          <p:nvPr/>
        </p:nvCxnSpPr>
        <p:spPr>
          <a:xfrm>
            <a:off x="4292942" y="5832117"/>
            <a:ext cx="0" cy="2578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рямоугольник 56"/>
          <p:cNvSpPr/>
          <p:nvPr/>
        </p:nvSpPr>
        <p:spPr>
          <a:xfrm>
            <a:off x="6364792" y="6074838"/>
            <a:ext cx="2490024" cy="589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Изменение формы поверхности</a:t>
            </a:r>
          </a:p>
        </p:txBody>
      </p:sp>
      <p:cxnSp>
        <p:nvCxnSpPr>
          <p:cNvPr id="58" name="Прямая со стрелкой 57"/>
          <p:cNvCxnSpPr/>
          <p:nvPr/>
        </p:nvCxnSpPr>
        <p:spPr>
          <a:xfrm>
            <a:off x="7723556" y="5846582"/>
            <a:ext cx="0" cy="2578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218886" y="2018606"/>
            <a:ext cx="2490024" cy="589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Газодинамический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расчет</a:t>
            </a: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 rotWithShape="1">
          <a:blip r:embed="rId2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8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893" y="291601"/>
            <a:ext cx="8100398" cy="885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Термически неравновесные течения</a:t>
            </a:r>
            <a:br>
              <a:rPr lang="ru-RU" dirty="0" smtClean="0"/>
            </a:br>
            <a:r>
              <a:rPr lang="ru-RU" sz="2700" i="1" dirty="0" smtClean="0"/>
              <a:t>(мотивация)</a:t>
            </a:r>
            <a:endParaRPr lang="ru-RU" sz="27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4893" y="1633928"/>
            <a:ext cx="63708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Малые кромки и при</a:t>
            </a:r>
            <a:r>
              <a:rPr lang="ru-RU" sz="2400" dirty="0"/>
              <a:t>т</a:t>
            </a:r>
            <a:r>
              <a:rPr lang="ru-RU" sz="2400" dirty="0" smtClean="0"/>
              <a:t>упления </a:t>
            </a:r>
            <a:r>
              <a:rPr lang="en-US" sz="2400" dirty="0" smtClean="0"/>
              <a:t>R&lt;40 </a:t>
            </a:r>
            <a:r>
              <a:rPr lang="ru-RU" sz="2400" dirty="0" smtClean="0"/>
              <a:t>мм в разреженных слоях атмосферы (</a:t>
            </a:r>
            <a:r>
              <a:rPr lang="en-US" sz="2400" dirty="0" smtClean="0"/>
              <a:t>H&gt;30 </a:t>
            </a:r>
            <a:r>
              <a:rPr lang="ru-RU" sz="2400" dirty="0" smtClean="0"/>
              <a:t>км</a:t>
            </a:r>
            <a:r>
              <a:rPr lang="en-US" sz="2400" dirty="0" smtClean="0"/>
              <a:t>)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Взаимодействие ударных волн на элементах управления (</a:t>
            </a:r>
            <a:r>
              <a:rPr lang="en-US" sz="2400" dirty="0" smtClean="0"/>
              <a:t>M&gt;20, H&gt;30 </a:t>
            </a:r>
            <a:r>
              <a:rPr lang="ru-RU" sz="2400" dirty="0" smtClean="0"/>
              <a:t>км)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Радиосвязь и радиолокация в гиперзвуковом потоке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0463" t="65494" r="50996" b="1"/>
          <a:stretch/>
        </p:blipFill>
        <p:spPr>
          <a:xfrm>
            <a:off x="6728742" y="1289154"/>
            <a:ext cx="2121165" cy="1359798"/>
          </a:xfrm>
          <a:prstGeom prst="rect">
            <a:avLst/>
          </a:prstGeom>
        </p:spPr>
      </p:pic>
      <p:pic>
        <p:nvPicPr>
          <p:cNvPr id="1026" name="Picture 2" descr="Картинки по запросу радиолокация гиперзву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424" y="4943669"/>
            <a:ext cx="1272759" cy="169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24359" b="9261"/>
          <a:stretch/>
        </p:blipFill>
        <p:spPr>
          <a:xfrm>
            <a:off x="6693325" y="2841438"/>
            <a:ext cx="2156582" cy="20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5767" y="284170"/>
            <a:ext cx="7741095" cy="885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Реализация неравновесной модели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0" y="1504805"/>
                <a:ext cx="9144000" cy="910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2000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̿"/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ru-R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04805"/>
                <a:ext cx="9144000" cy="9106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76737" y="2974703"/>
                <a:ext cx="169559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ru-RU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37" y="2974703"/>
                <a:ext cx="1695592" cy="477888"/>
              </a:xfrm>
              <a:prstGeom prst="rect">
                <a:avLst/>
              </a:prstGeom>
              <a:blipFill rotWithShape="0"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единительная линия 5"/>
          <p:cNvCxnSpPr/>
          <p:nvPr/>
        </p:nvCxnSpPr>
        <p:spPr>
          <a:xfrm>
            <a:off x="346630" y="2873354"/>
            <a:ext cx="8450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3399" y="3786554"/>
                <a:ext cx="7351436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ru-RU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acc>
                              <m:accPr>
                                <m:chr m:val="⃗"/>
                                <m:ctrlPr>
                                  <a:rPr lang="ru-RU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3786554"/>
                <a:ext cx="7351436" cy="543034"/>
              </a:xfrm>
              <a:prstGeom prst="rect">
                <a:avLst/>
              </a:prstGeom>
              <a:blipFill rotWithShape="0">
                <a:blip r:embed="rId5"/>
                <a:stretch>
                  <a:fillRect b="-19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376737" y="5424596"/>
                <a:ext cx="3183949" cy="1221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ru-RU" sz="24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37" y="5424596"/>
                <a:ext cx="3183949" cy="12214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346630" y="4547599"/>
                <a:ext cx="2996718" cy="895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30" y="4547599"/>
                <a:ext cx="2996718" cy="895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707677"/>
              </p:ext>
            </p:extLst>
          </p:nvPr>
        </p:nvGraphicFramePr>
        <p:xfrm>
          <a:off x="6591299" y="5139975"/>
          <a:ext cx="20309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450"/>
                <a:gridCol w="10154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>
                          <a:solidFill>
                            <a:schemeClr val="tx1"/>
                          </a:solidFill>
                        </a:rPr>
                        <a:t>Θ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K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3396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ru-RU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2275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2742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00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Реализация неравновесной </a:t>
            </a:r>
            <a:r>
              <a:rPr lang="ru-RU" dirty="0" smtClean="0"/>
              <a:t>модели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i="1" dirty="0" smtClean="0"/>
              <a:t>(</a:t>
            </a:r>
            <a:r>
              <a:rPr lang="ru-RU" sz="2700" i="1" dirty="0" smtClean="0"/>
              <a:t>продолжение</a:t>
            </a:r>
            <a:r>
              <a:rPr lang="en-US" sz="2700" i="1" dirty="0" smtClean="0"/>
              <a:t>)</a:t>
            </a:r>
            <a:endParaRPr lang="ru-RU" sz="27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64653" y="1309855"/>
                <a:ext cx="20143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𝑉𝑇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53" y="1309855"/>
                <a:ext cx="201439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41915" y="1830482"/>
                <a:ext cx="5133585" cy="514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𝑒𝑥𝑝</m:t>
                      </m:r>
                      <m:f>
                        <m:fPr>
                          <m:type m:val="lin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f>
                                        <m:fPr>
                                          <m:type m:val="lin"/>
                                          <m:ctrlPr>
                                            <a:rPr lang="ru-R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ru-RU" sz="2400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−18.42</m:t>
                              </m:r>
                            </m:e>
                          </m:d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15" y="1830482"/>
                <a:ext cx="5133585" cy="5143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41915" y="2410864"/>
                <a:ext cx="2202783" cy="465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=0.015</m:t>
                      </m:r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0.25</m:t>
                          </m:r>
                        </m:sup>
                      </m:s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15" y="2410864"/>
                <a:ext cx="2202783" cy="465833"/>
              </a:xfrm>
              <a:prstGeom prst="rect">
                <a:avLst/>
              </a:prstGeom>
              <a:blipFill rotWithShape="0"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241915" y="2927702"/>
                <a:ext cx="3178562" cy="465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=0.00116</m:t>
                      </m:r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1.333</m:t>
                          </m:r>
                        </m:sup>
                      </m:s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15" y="2927702"/>
                <a:ext cx="3178562" cy="465833"/>
              </a:xfrm>
              <a:prstGeom prst="rect">
                <a:avLst/>
              </a:prstGeom>
              <a:blipFill rotWithShape="0"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241915" y="3357278"/>
                <a:ext cx="3030830" cy="941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15" y="3357278"/>
                <a:ext cx="3030830" cy="941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285131" y="4390894"/>
                <a:ext cx="2876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50000</m:t>
                                  </m:r>
                                </m:num>
                                <m:den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1" y="4390894"/>
                <a:ext cx="2876557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123684" r="-12924" b="-192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41915" y="4944955"/>
                <a:ext cx="3232231" cy="858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𝑡𝑟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15" y="4944955"/>
                <a:ext cx="3232231" cy="85856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85131" y="5988314"/>
                <a:ext cx="2523576" cy="722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1" y="5988314"/>
                <a:ext cx="2523576" cy="72295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583515" y="917718"/>
                <a:ext cx="1710340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Расчет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̇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15" y="917718"/>
                <a:ext cx="1710340" cy="47788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56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Химические реакции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4389974"/>
                  </p:ext>
                </p:extLst>
              </p:nvPr>
            </p:nvGraphicFramePr>
            <p:xfrm>
              <a:off x="246185" y="1480575"/>
              <a:ext cx="8442731" cy="47936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97136"/>
                    <a:gridCol w="2692949"/>
                    <a:gridCol w="2011156"/>
                    <a:gridCol w="1083711"/>
                    <a:gridCol w="1957779"/>
                  </a:tblGrid>
                  <a:tr h="437200">
                    <a:tc gridSpan="5">
                      <a:txBody>
                        <a:bodyPr/>
                        <a:lstStyle/>
                        <a:p>
                          <a:pPr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ru-RU" sz="24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Кинетическая схема диссоциации воздуха. </a:t>
                          </a:r>
                          <a:r>
                            <a:rPr lang="en-US" sz="2400" b="0" kern="12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</a:t>
                          </a:r>
                          <a:r>
                            <a:rPr lang="en-US" sz="2400" b="0" kern="1200" baseline="-25000" dirty="0" err="1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ru-RU" sz="24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=</a:t>
                          </a:r>
                          <a:r>
                            <a:rPr lang="en-US" sz="24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ru-RU" sz="24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·</a:t>
                          </a:r>
                          <a:r>
                            <a:rPr lang="en-US" sz="24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sz="2400" b="0" kern="1200" baseline="300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</a:t>
                          </a:r>
                          <a:r>
                            <a:rPr lang="ru-RU" sz="24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·</a:t>
                          </a:r>
                          <a:r>
                            <a:rPr lang="en-US" sz="2400" b="0" kern="12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ru-RU" sz="2400" b="0" kern="1200" baseline="300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</a:t>
                          </a:r>
                          <a:r>
                            <a:rPr lang="en-US" sz="2400" b="0" kern="1200" baseline="300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ru-RU" sz="2400" b="0" kern="1200" baseline="300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sz="2400" b="0" kern="1200" baseline="3000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RT</a:t>
                          </a:r>
                          <a:r>
                            <a:rPr lang="en-US" sz="2400" b="0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,</a:t>
                          </a:r>
                          <a:br>
                            <a:rPr lang="en-US" sz="2400" b="0" kern="1200" baseline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200" baseline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en-US" sz="2400" b="0" i="1" kern="1200" baseline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400" b="0" i="1" kern="1200" baseline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sz="2400" b="0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b="0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Times New Roman" panose="02020603050405020304" pitchFamily="18" charset="0"/>
                                          </a:rPr>
                                          <m:t>𝑡𝑟</m:t>
                                        </m:r>
                                      </m:sub>
                                    </m:sSub>
                                    <m:r>
                                      <a:rPr lang="en-US" sz="2400" b="0" i="1" kern="1200" baseline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2400" b="0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400" b="0" i="1" kern="1200" baseline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rad>
                              </m:oMath>
                            </m:oMathPara>
                          </a14:m>
                          <a:endParaRPr lang="ru-RU" sz="2400" b="0" baseline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47575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№</a:t>
                          </a:r>
                          <a:br>
                            <a:rPr lang="ru-RU" sz="24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ru-RU" sz="2400" b="1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п/п</a:t>
                          </a:r>
                          <a:endParaRPr lang="ru-RU" sz="24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Реакция</a:t>
                          </a:r>
                          <a:endParaRPr lang="ru-RU" sz="24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ru-RU" sz="24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ru-RU" sz="24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1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ru-RU" sz="24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</a:t>
                          </a:r>
                          <a:r>
                            <a:rPr lang="ru-RU" sz="2400" b="0" baseline="-25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+M&lt;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=&gt;2O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+M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2.5005E+13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-0.5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4.9365e+08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en-US" sz="2400" b="0" baseline="-25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+O&lt;=&gt;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6.8027E+10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3.1395e+08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O+O&lt;=&gt;O</a:t>
                          </a:r>
                          <a:r>
                            <a:rPr lang="ru-RU" sz="2400" b="0" baseline="-25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+N</a:t>
                          </a:r>
                          <a:endParaRPr lang="ru-RU" sz="2400" b="0" baseline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1999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E+06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1.6365e+08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ru-RU" sz="2400" b="0" baseline="-25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&lt;=&gt;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2N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2.0004E+18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-1.5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9.4177e+08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&lt;=&gt;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N+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5.5042E+17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-1.5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6.2782e+08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&lt;=&gt;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</a:t>
                          </a:r>
                          <a:r>
                            <a:rPr lang="en-US" sz="2400" b="0" baseline="30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ru-RU" sz="2400" b="0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b="0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en-US" sz="2400" b="0" baseline="30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ru-RU" sz="2400" b="0" baseline="300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6.3989e+17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2.6935e+08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778508">
                    <a:tc gridSpan="5"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Примечание: Эффективность М составляет 2.5 для компонента Н</a:t>
                          </a:r>
                          <a:r>
                            <a:rPr lang="ru-RU" sz="1800" b="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16 для Н</a:t>
                          </a:r>
                          <a:r>
                            <a:rPr lang="ru-RU" sz="1800" b="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 и 1 для остальных компонент. Размерность принята в джоулях, молях*10</a:t>
                          </a:r>
                          <a:r>
                            <a:rPr lang="ru-RU" sz="1800" b="0" baseline="30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м</a:t>
                          </a:r>
                          <a:r>
                            <a:rPr lang="ru-RU" sz="1800" b="0" baseline="30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секундах.</a:t>
                          </a:r>
                          <a:endParaRPr lang="ru-RU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4389974"/>
                  </p:ext>
                </p:extLst>
              </p:nvPr>
            </p:nvGraphicFramePr>
            <p:xfrm>
              <a:off x="246185" y="1480575"/>
              <a:ext cx="8442731" cy="479368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97136"/>
                    <a:gridCol w="2692949"/>
                    <a:gridCol w="2011156"/>
                    <a:gridCol w="1083711"/>
                    <a:gridCol w="1957779"/>
                  </a:tblGrid>
                  <a:tr h="884873">
                    <a:tc gridSpan="5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0800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72" t="-10345" r="-144" b="-4462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№</a:t>
                          </a:r>
                          <a:br>
                            <a:rPr lang="ru-RU" sz="24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ru-RU" sz="2400" b="1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п/п</a:t>
                          </a:r>
                          <a:endParaRPr lang="ru-RU" sz="24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Реакция</a:t>
                          </a:r>
                          <a:endParaRPr lang="ru-RU" sz="24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endParaRPr lang="ru-RU" sz="24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ru-RU" sz="24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1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endParaRPr lang="ru-RU" sz="24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</a:t>
                          </a:r>
                          <a:r>
                            <a:rPr lang="ru-RU" sz="2400" b="0" baseline="-25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+M&lt;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=&gt;2O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+M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2.5005E+13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-0.5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4.9365e+08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en-US" sz="2400" b="0" baseline="-25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+O&lt;=&gt;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6.8027E+10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3.1395e+08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O+O&lt;=&gt;O</a:t>
                          </a:r>
                          <a:r>
                            <a:rPr lang="ru-RU" sz="2400" b="0" baseline="-25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2400" b="0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+N</a:t>
                          </a:r>
                          <a:endParaRPr lang="ru-RU" sz="2400" b="0" baseline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1999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E+06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1.6365e+08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ru-RU" sz="2400" b="0" baseline="-25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&lt;=&gt;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2N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2.0004E+18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-1.5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9.4177e+08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&lt;=&gt;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N+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5.5042E+17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-1.5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6.2782e+08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97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</a:t>
                          </a: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&lt;=&gt;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</a:t>
                          </a:r>
                          <a:r>
                            <a:rPr lang="en-US" sz="2400" b="0" baseline="30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ru-RU" sz="2400" b="0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+</a:t>
                          </a:r>
                          <a:r>
                            <a:rPr lang="en-US" sz="2400" b="0" baseline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</a:t>
                          </a:r>
                          <a:r>
                            <a:rPr lang="en-US" sz="2400" b="0" baseline="300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ru-RU" sz="2400" b="0" baseline="300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6.3989e+17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ru-RU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</a:t>
                          </a:r>
                          <a:r>
                            <a:rPr lang="en-US" sz="2400" b="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ru-RU" sz="2400" b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2.6935e+08</a:t>
                          </a:r>
                          <a:endParaRPr lang="ru-RU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778508">
                    <a:tc gridSpan="5"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Примечание: Эффективность М составляет 2.5 для компонента Н</a:t>
                          </a:r>
                          <a:r>
                            <a:rPr lang="ru-RU" sz="1800" b="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16 для Н</a:t>
                          </a:r>
                          <a:r>
                            <a:rPr lang="ru-RU" sz="1800" b="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 и 1 для остальных компонент. Размерность принята в джоулях, молях*10</a:t>
                          </a:r>
                          <a:r>
                            <a:rPr lang="ru-RU" sz="1800" b="0" baseline="30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-3</a:t>
                          </a: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м</a:t>
                          </a:r>
                          <a:r>
                            <a:rPr lang="ru-RU" sz="1800" b="0" baseline="30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секундах.</a:t>
                          </a:r>
                          <a:endParaRPr lang="ru-RU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08000" marR="0" marT="0" marB="0" anchor="ctr"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246185" y="885601"/>
            <a:ext cx="4118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N2, O2, NO, N, O, NO, NO</a:t>
            </a:r>
            <a:r>
              <a:rPr lang="en-US" sz="2400" baseline="30000" dirty="0" smtClean="0"/>
              <a:t>+</a:t>
            </a:r>
            <a:r>
              <a:rPr lang="en-US" sz="2400" dirty="0" smtClean="0"/>
              <a:t>, e</a:t>
            </a:r>
            <a:r>
              <a:rPr lang="en-US" sz="2400" baseline="30000" dirty="0" smtClean="0"/>
              <a:t>-</a:t>
            </a:r>
            <a:endParaRPr lang="ru-RU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77770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1354" y="233618"/>
            <a:ext cx="8241323" cy="885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Тестирование: Модель «</a:t>
            </a:r>
            <a:r>
              <a:rPr lang="en-US" dirty="0" smtClean="0"/>
              <a:t>ELECTRE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0515"/>
            <a:ext cx="4559506" cy="303232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01" y="3440515"/>
            <a:ext cx="4485399" cy="299026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68" y="1670774"/>
            <a:ext cx="2391109" cy="1133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0412" y="1570731"/>
            <a:ext cx="1475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R=35 </a:t>
            </a:r>
            <a:r>
              <a:rPr lang="ru-RU" sz="2400" dirty="0" smtClean="0"/>
              <a:t>мм</a:t>
            </a:r>
            <a:endParaRPr lang="en-US" sz="2400" dirty="0" smtClean="0"/>
          </a:p>
          <a:p>
            <a:r>
              <a:rPr lang="el-GR" sz="2400" dirty="0" smtClean="0"/>
              <a:t>Θ</a:t>
            </a:r>
            <a:r>
              <a:rPr lang="en-US" sz="2400" dirty="0" smtClean="0"/>
              <a:t>=4.6˚</a:t>
            </a:r>
          </a:p>
          <a:p>
            <a:r>
              <a:rPr lang="en-US" sz="2400" dirty="0" smtClean="0"/>
              <a:t>L=400 </a:t>
            </a:r>
            <a:r>
              <a:rPr lang="ru-RU" sz="2400" dirty="0" smtClean="0"/>
              <a:t>мм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81841" y="1637427"/>
            <a:ext cx="20097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</a:t>
            </a:r>
            <a:r>
              <a:rPr lang="en-US" sz="2400" baseline="-25000" dirty="0"/>
              <a:t> ∞ </a:t>
            </a:r>
            <a:r>
              <a:rPr lang="en-US" sz="2400" dirty="0" smtClean="0"/>
              <a:t>=</a:t>
            </a:r>
            <a:r>
              <a:rPr lang="ru-RU" sz="2400" dirty="0" smtClean="0"/>
              <a:t> </a:t>
            </a:r>
            <a:r>
              <a:rPr lang="en-US" sz="2400" dirty="0" smtClean="0"/>
              <a:t>5919 </a:t>
            </a:r>
            <a:r>
              <a:rPr lang="ru-RU" sz="2400" dirty="0" smtClean="0"/>
              <a:t>м/с</a:t>
            </a:r>
            <a:endParaRPr lang="en-US" sz="2400" dirty="0" smtClean="0"/>
          </a:p>
          <a:p>
            <a:r>
              <a:rPr lang="en-US" sz="2400" dirty="0" smtClean="0"/>
              <a:t>P</a:t>
            </a:r>
            <a:r>
              <a:rPr lang="en-US" sz="2400" baseline="-25000" dirty="0"/>
              <a:t> ∞ </a:t>
            </a:r>
            <a:r>
              <a:rPr lang="ru-RU" sz="2400" baseline="-25000" dirty="0" smtClean="0"/>
              <a:t> </a:t>
            </a:r>
            <a:r>
              <a:rPr lang="en-US" sz="2400" dirty="0" smtClean="0"/>
              <a:t>=</a:t>
            </a:r>
            <a:r>
              <a:rPr lang="ru-RU" sz="2400" dirty="0" smtClean="0"/>
              <a:t> </a:t>
            </a:r>
            <a:r>
              <a:rPr lang="en-US" sz="2400" dirty="0" smtClean="0"/>
              <a:t>430 </a:t>
            </a:r>
            <a:r>
              <a:rPr lang="ru-RU" sz="2400" dirty="0" smtClean="0"/>
              <a:t>Па</a:t>
            </a:r>
            <a:endParaRPr lang="en-US" sz="2400" dirty="0" smtClean="0"/>
          </a:p>
          <a:p>
            <a:r>
              <a:rPr lang="en-US" sz="2400" dirty="0" smtClean="0"/>
              <a:t>T</a:t>
            </a:r>
            <a:r>
              <a:rPr lang="en-US" sz="2400" baseline="-25000" dirty="0" smtClean="0"/>
              <a:t>∞</a:t>
            </a:r>
            <a:r>
              <a:rPr lang="ru-RU" sz="2400" baseline="-25000" dirty="0" smtClean="0"/>
              <a:t>  </a:t>
            </a:r>
            <a:r>
              <a:rPr lang="en-US" sz="2400" dirty="0" smtClean="0"/>
              <a:t>=</a:t>
            </a:r>
            <a:r>
              <a:rPr lang="ru-RU" sz="2400" dirty="0" smtClean="0"/>
              <a:t> 790 К</a:t>
            </a:r>
            <a:endParaRPr lang="ru-RU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65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23266"/>
            <a:ext cx="7886700" cy="734400"/>
          </a:xfrm>
        </p:spPr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453662"/>
            <a:ext cx="7886700" cy="4723301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Выполнена реализация модели равновесного воздуха</a:t>
            </a:r>
            <a:r>
              <a:rPr lang="en-US" dirty="0" smtClean="0"/>
              <a:t> </a:t>
            </a:r>
            <a:r>
              <a:rPr lang="ru-RU" dirty="0" smtClean="0"/>
              <a:t>для диапазона температур до 30000 К и давлений - до 100 атм.</a:t>
            </a:r>
            <a:br>
              <a:rPr lang="ru-RU" dirty="0" smtClean="0"/>
            </a:b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drive.google.com/file/d/0B3ZrCnpdlHYxaFVBMW5WenRXbkE/view?usp=sharing</a:t>
            </a:r>
            <a:endParaRPr lang="ru-RU" sz="1600" dirty="0" smtClean="0"/>
          </a:p>
          <a:p>
            <a:r>
              <a:rPr lang="ru-RU" dirty="0" smtClean="0"/>
              <a:t>Разработана модель абляции поверхности ЛА в высокоэнтальпийном потоке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en-US" sz="1600" dirty="0">
                <a:hlinkClick r:id="rId4"/>
              </a:rPr>
              <a:t>https://drive.google.com/file/d/0B3ZrCnpdlHYxMW01dVc3a1o0U2c/view?usp=sharing</a:t>
            </a:r>
            <a:endParaRPr lang="ru-RU" sz="3200" dirty="0" smtClean="0"/>
          </a:p>
          <a:p>
            <a:r>
              <a:rPr lang="ru-RU" dirty="0" smtClean="0"/>
              <a:t>Реализована модель термически неравновесного воздуха (11 компонент, вибрационные моды для компонентов </a:t>
            </a:r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r>
              <a:rPr lang="en-US" dirty="0" smtClean="0"/>
              <a:t>, O</a:t>
            </a:r>
            <a:r>
              <a:rPr lang="en-US" baseline="-25000" dirty="0" smtClean="0"/>
              <a:t>2</a:t>
            </a:r>
            <a:r>
              <a:rPr lang="en-US" dirty="0" smtClean="0"/>
              <a:t>, NO)</a:t>
            </a:r>
          </a:p>
          <a:p>
            <a:r>
              <a:rPr lang="ru-RU" dirty="0" smtClean="0"/>
              <a:t>Выполнено тестирование моделей, показана адекватность получаемых результатов экспериментальным данным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2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Причины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322914" y="1372273"/>
            <a:ext cx="5239001" cy="4758895"/>
          </a:xfrm>
        </p:spPr>
        <p:txBody>
          <a:bodyPr>
            <a:normAutofit/>
          </a:bodyPr>
          <a:lstStyle/>
          <a:p>
            <a:r>
              <a:rPr lang="ru-RU" dirty="0" smtClean="0"/>
              <a:t>Геометрически сложные формы</a:t>
            </a:r>
          </a:p>
          <a:p>
            <a:r>
              <a:rPr lang="ru-RU" dirty="0" smtClean="0"/>
              <a:t>Наличие отрывных зон</a:t>
            </a:r>
          </a:p>
          <a:p>
            <a:r>
              <a:rPr lang="ru-RU" dirty="0" smtClean="0"/>
              <a:t>Перенос наземного эксперимента на условия натурного эксперимента</a:t>
            </a:r>
          </a:p>
          <a:p>
            <a:r>
              <a:rPr lang="ru-RU" dirty="0" smtClean="0"/>
              <a:t>Обработка летных экспериментов</a:t>
            </a:r>
          </a:p>
          <a:p>
            <a:r>
              <a:rPr lang="ru-RU" dirty="0" smtClean="0"/>
              <a:t>Неизученные физические эффекты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2" t="37936" r="43333" b="28372"/>
          <a:stretch/>
        </p:blipFill>
        <p:spPr>
          <a:xfrm>
            <a:off x="7394930" y="3096061"/>
            <a:ext cx="1338762" cy="130508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7" t="32719" r="33589" b="24459"/>
          <a:stretch/>
        </p:blipFill>
        <p:spPr>
          <a:xfrm rot="1009629">
            <a:off x="6744019" y="1612488"/>
            <a:ext cx="1846394" cy="12629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3487" r="40224" b="21520"/>
          <a:stretch/>
        </p:blipFill>
        <p:spPr>
          <a:xfrm>
            <a:off x="5666488" y="1499068"/>
            <a:ext cx="1519297" cy="161661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t="21634" r="28333" b="18590"/>
          <a:stretch/>
        </p:blipFill>
        <p:spPr>
          <a:xfrm>
            <a:off x="5904181" y="3472206"/>
            <a:ext cx="1490749" cy="1524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3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228" y="2714625"/>
            <a:ext cx="4273497" cy="156966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ru-RU" sz="4800" dirty="0"/>
              <a:t>Спасибо за внимание!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8741" y="5812532"/>
            <a:ext cx="2297061" cy="14732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8405" y="1057275"/>
            <a:ext cx="1306469" cy="38939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r="69244"/>
          <a:stretch/>
        </p:blipFill>
        <p:spPr>
          <a:xfrm>
            <a:off x="8102325" y="0"/>
            <a:ext cx="1043602" cy="734401"/>
          </a:xfrm>
          <a:prstGeom prst="rect">
            <a:avLst/>
          </a:prstGeom>
        </p:spPr>
      </p:pic>
      <p:pic>
        <p:nvPicPr>
          <p:cNvPr id="2" name="Рисунок 1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25145" y="2832023"/>
            <a:ext cx="1221281" cy="1458808"/>
          </a:xfrm>
          <a:prstGeom prst="rect">
            <a:avLst/>
          </a:prstGeom>
        </p:spPr>
      </p:pic>
      <p:pic>
        <p:nvPicPr>
          <p:cNvPr id="9" name="Рисунок 8" descr="apollo.png"/>
          <p:cNvPicPr>
            <a:picLocks noChangeAspect="1"/>
          </p:cNvPicPr>
          <p:nvPr/>
        </p:nvPicPr>
        <p:blipFill>
          <a:blip r:embed="rId7"/>
          <a:srcRect l="15752" t="17577" r="12411" b="12351"/>
          <a:stretch>
            <a:fillRect/>
          </a:stretch>
        </p:blipFill>
        <p:spPr>
          <a:xfrm>
            <a:off x="-3419014" y="0"/>
            <a:ext cx="1548804" cy="1507777"/>
          </a:xfrm>
          <a:prstGeom prst="rect">
            <a:avLst/>
          </a:prstGeom>
        </p:spPr>
      </p:pic>
      <p:pic>
        <p:nvPicPr>
          <p:cNvPr id="10" name="Рисунок 9" descr="sphere.png"/>
          <p:cNvPicPr>
            <a:picLocks noChangeAspect="1"/>
          </p:cNvPicPr>
          <p:nvPr/>
        </p:nvPicPr>
        <p:blipFill>
          <a:blip r:embed="rId8"/>
          <a:srcRect l="38480" t="30260" r="3325" b="7092"/>
          <a:stretch>
            <a:fillRect/>
          </a:stretch>
        </p:blipFill>
        <p:spPr>
          <a:xfrm>
            <a:off x="-3325806" y="1279732"/>
            <a:ext cx="1362388" cy="1469880"/>
          </a:xfrm>
          <a:prstGeom prst="rect">
            <a:avLst/>
          </a:prstGeom>
        </p:spPr>
      </p:pic>
      <p:pic>
        <p:nvPicPr>
          <p:cNvPr id="11" name="Рисунок 10" descr="tubes.png"/>
          <p:cNvPicPr>
            <a:picLocks noChangeAspect="1"/>
          </p:cNvPicPr>
          <p:nvPr/>
        </p:nvPicPr>
        <p:blipFill>
          <a:blip r:embed="rId9"/>
          <a:srcRect l="18052" t="29314" r="30879" b="20804"/>
          <a:stretch>
            <a:fillRect/>
          </a:stretch>
        </p:blipFill>
        <p:spPr>
          <a:xfrm>
            <a:off x="-3498976" y="4570697"/>
            <a:ext cx="1531894" cy="1494882"/>
          </a:xfrm>
          <a:prstGeom prst="rect">
            <a:avLst/>
          </a:prstGeom>
        </p:spPr>
      </p:pic>
      <p:pic>
        <p:nvPicPr>
          <p:cNvPr id="12" name="Рисунок 11" descr="jets.png"/>
          <p:cNvPicPr>
            <a:picLocks noChangeAspect="1"/>
          </p:cNvPicPr>
          <p:nvPr/>
        </p:nvPicPr>
        <p:blipFill>
          <a:blip r:embed="rId10"/>
          <a:srcRect t="34515" b="34042"/>
          <a:stretch>
            <a:fillRect/>
          </a:stretch>
        </p:blipFill>
        <p:spPr>
          <a:xfrm rot="5400000">
            <a:off x="8468626" y="2721665"/>
            <a:ext cx="4203230" cy="13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866" y="367201"/>
            <a:ext cx="7886700" cy="7344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Моделирование летных условий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4866" y="3458308"/>
            <a:ext cx="8187103" cy="27889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>
                <a:solidFill>
                  <a:schemeClr val="accent4">
                    <a:lumMod val="50000"/>
                  </a:schemeClr>
                </a:solidFill>
              </a:rPr>
              <a:t>Модели:</a:t>
            </a:r>
          </a:p>
          <a:p>
            <a:r>
              <a:rPr lang="ru-RU" dirty="0"/>
              <a:t>Равновесное течение</a:t>
            </a:r>
          </a:p>
          <a:p>
            <a:r>
              <a:rPr lang="ru-RU" dirty="0" smtClean="0"/>
              <a:t>Неравновесное течение</a:t>
            </a:r>
          </a:p>
          <a:p>
            <a:r>
              <a:rPr lang="ru-RU" dirty="0" smtClean="0"/>
              <a:t>Изменение внешнего контура ЛА</a:t>
            </a:r>
          </a:p>
          <a:p>
            <a:r>
              <a:rPr lang="ru-RU" dirty="0" smtClean="0"/>
              <a:t>Вдув продуктов разрушения теплозащитного покрытия  в пограничный слой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34866" y="1372013"/>
            <a:ext cx="47639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accent4">
                    <a:lumMod val="50000"/>
                  </a:schemeClr>
                </a:solidFill>
              </a:rPr>
              <a:t>Условия:</a:t>
            </a:r>
            <a:endParaRPr lang="ru-RU" sz="28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ru-RU" sz="2800" dirty="0" smtClean="0"/>
              <a:t>М</a:t>
            </a:r>
            <a:r>
              <a:rPr lang="ru-RU" sz="2800" baseline="-25000" dirty="0" smtClean="0"/>
              <a:t>∞    </a:t>
            </a:r>
            <a:r>
              <a:rPr lang="ru-RU" sz="2800" dirty="0" smtClean="0"/>
              <a:t>= 6 – 30</a:t>
            </a:r>
          </a:p>
          <a:p>
            <a:r>
              <a:rPr lang="en-US" sz="2800" dirty="0" smtClean="0"/>
              <a:t>Re</a:t>
            </a:r>
            <a:r>
              <a:rPr lang="ru-RU" sz="2800" baseline="-25000" dirty="0"/>
              <a:t> ∞</a:t>
            </a:r>
            <a:r>
              <a:rPr lang="en-US" sz="2800" dirty="0" smtClean="0"/>
              <a:t> = 1e5 – 1e8</a:t>
            </a:r>
          </a:p>
          <a:p>
            <a:r>
              <a:rPr lang="en-US" sz="2800" dirty="0" smtClean="0"/>
              <a:t>I0</a:t>
            </a:r>
            <a:r>
              <a:rPr lang="ru-RU" sz="2800" baseline="-25000" dirty="0"/>
              <a:t> ∞</a:t>
            </a:r>
            <a:r>
              <a:rPr lang="en-US" sz="2800" dirty="0" smtClean="0"/>
              <a:t> </a:t>
            </a:r>
            <a:r>
              <a:rPr lang="ru-RU" sz="2800" dirty="0" smtClean="0"/>
              <a:t> </a:t>
            </a:r>
            <a:r>
              <a:rPr lang="en-US" sz="2800" dirty="0" smtClean="0"/>
              <a:t>= 1.6 </a:t>
            </a:r>
            <a:r>
              <a:rPr lang="ru-RU" sz="2800" dirty="0" smtClean="0"/>
              <a:t>– 30 МДж/кг</a:t>
            </a:r>
            <a:endParaRPr lang="ru-RU" sz="2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7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2804" y="135832"/>
            <a:ext cx="7886700" cy="734400"/>
          </a:xfrm>
        </p:spPr>
        <p:txBody>
          <a:bodyPr/>
          <a:lstStyle/>
          <a:p>
            <a:r>
              <a:rPr lang="ru-RU" dirty="0" smtClean="0"/>
              <a:t>Модель равновесного течения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2804" y="1240928"/>
            <a:ext cx="4881196" cy="4351338"/>
          </a:xfrm>
        </p:spPr>
        <p:txBody>
          <a:bodyPr/>
          <a:lstStyle/>
          <a:p>
            <a:r>
              <a:rPr lang="ru-RU" dirty="0" smtClean="0"/>
              <a:t>Поток моделируется одним компонентом</a:t>
            </a:r>
          </a:p>
          <a:p>
            <a:r>
              <a:rPr lang="ru-RU" dirty="0" smtClean="0"/>
              <a:t>Газодинамические и термодинамические параметры газа зависят от давления и температуры</a:t>
            </a:r>
          </a:p>
          <a:p>
            <a:r>
              <a:rPr lang="ru-RU" dirty="0" smtClean="0"/>
              <a:t>Базовые свойства газа задаются в табличном виде*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8954" y="5876054"/>
            <a:ext cx="8886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*</a:t>
            </a: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Gupta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R.N., Lee K-P., Thompson R.A.,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Yos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 J.M.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Calculations and Curve Fits of Thermodynamic and Transport Properties for Equilibrium Air to 30 000 K // NASA Reference Publication 1260, October 1991.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5521570" y="1240928"/>
            <a:ext cx="3344206" cy="3897230"/>
            <a:chOff x="16425407" y="4196952"/>
            <a:chExt cx="4700856" cy="4899817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88671" y="4196952"/>
              <a:ext cx="4637592" cy="3494905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16425407" y="7742430"/>
              <a:ext cx="4700856" cy="135433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ru-RU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Зависимость времени расчета модельной </a:t>
              </a:r>
              <a:r>
                <a:rPr lang="en-US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CFD-</a:t>
              </a:r>
              <a:r>
                <a:rPr lang="ru-RU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задачи от количества реагирующих компонент</a:t>
              </a:r>
              <a:r>
                <a:rPr lang="en-US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ru-RU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t0 – </a:t>
              </a:r>
              <a:r>
                <a:rPr lang="ru-RU" sz="1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время расчета одной итерации для задачи с одним эффективным компонентом</a:t>
              </a:r>
              <a:endPara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5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308" y="16302"/>
            <a:ext cx="7886700" cy="10377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Модель равновесного течения</a:t>
            </a:r>
            <a:br>
              <a:rPr lang="ru-RU" dirty="0" smtClean="0"/>
            </a:br>
            <a:r>
              <a:rPr lang="ru-RU" sz="3100" i="1" dirty="0" smtClean="0"/>
              <a:t>(продолжение)</a:t>
            </a:r>
            <a:endParaRPr lang="ru-RU" sz="31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10308" y="1037726"/>
                <a:ext cx="8335107" cy="7945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8" y="1037726"/>
                <a:ext cx="8335107" cy="7945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10308" y="1940540"/>
                <a:ext cx="8733692" cy="7945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∙ 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acc>
                            <m:accPr>
                              <m:chr m:val="⃗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̿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8" y="1940540"/>
                <a:ext cx="8733692" cy="7945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410308" y="2843354"/>
                <a:ext cx="8733692" cy="7945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̿"/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ru-RU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8" y="2843354"/>
                <a:ext cx="8733692" cy="7945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10307" y="4520779"/>
                <a:ext cx="28972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ru-R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:r>
                  <a:rPr 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ru-RU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ru-RU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ru-RU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7" y="4520779"/>
                <a:ext cx="2897203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151" t="-10667" b="-30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410307" y="5472643"/>
                <a:ext cx="22728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ru-RU" sz="24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ru-RU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24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ru-RU" sz="24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7" y="5472643"/>
                <a:ext cx="2272866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36" b="-1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3556488" y="4131345"/>
                <a:ext cx="2247795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ru-RU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𝑑𝑇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488" y="4131345"/>
                <a:ext cx="2247795" cy="7788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0307" y="3740239"/>
            <a:ext cx="4736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4">
                    <a:lumMod val="50000"/>
                  </a:schemeClr>
                </a:solidFill>
              </a:rPr>
              <a:t>Замыкание системы уравнений:</a:t>
            </a:r>
            <a:endParaRPr lang="ru-RU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10307" y="4982444"/>
                <a:ext cx="2277418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ru-RU" sz="24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ru-RU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7" y="4982444"/>
                <a:ext cx="2277418" cy="490199"/>
              </a:xfrm>
              <a:prstGeom prst="rect">
                <a:avLst/>
              </a:prstGeom>
              <a:blipFill rotWithShape="0">
                <a:blip r:embed="rId8"/>
                <a:stretch>
                  <a:fillRect l="-535" b="-61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410307" y="5933219"/>
                <a:ext cx="2260940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ru-RU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ru-RU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ru-RU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07" y="5933219"/>
                <a:ext cx="2260940" cy="491288"/>
              </a:xfrm>
              <a:prstGeom prst="rect">
                <a:avLst/>
              </a:prstGeom>
              <a:blipFill rotWithShape="0">
                <a:blip r:embed="rId9"/>
                <a:stretch>
                  <a:fillRect l="-809" b="-1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3458307" y="4982444"/>
                <a:ext cx="3848460" cy="1260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ru-RU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ru-RU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ru-RU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2∆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307" y="4982444"/>
                <a:ext cx="3848460" cy="12607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3556488" y="6135226"/>
                <a:ext cx="2282676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ru-RU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𝑑𝑍</m:t>
                              </m:r>
                            </m:num>
                            <m:den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𝑑𝑇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488" y="6135226"/>
                <a:ext cx="2282676" cy="71468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5867975" y="6134239"/>
                <a:ext cx="2324033" cy="696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ru-RU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975" y="6134239"/>
                <a:ext cx="2324033" cy="6962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6075081" y="4131345"/>
                <a:ext cx="2585708" cy="719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𝑒𝑞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081" y="4131345"/>
                <a:ext cx="2585708" cy="71974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14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1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7057292" cy="885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Проверка равновесной модели </a:t>
            </a:r>
            <a:br>
              <a:rPr lang="ru-RU" dirty="0" smtClean="0"/>
            </a:br>
            <a:r>
              <a:rPr lang="ru-RU" sz="2700" i="1" dirty="0" smtClean="0"/>
              <a:t>(взаимодействие скачков уплотнения)</a:t>
            </a:r>
            <a:endParaRPr lang="ru-RU" sz="27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954325"/>
            <a:ext cx="3013065" cy="23510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836" y="1037360"/>
            <a:ext cx="2940912" cy="2184956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918637"/>
              </p:ext>
            </p:extLst>
          </p:nvPr>
        </p:nvGraphicFramePr>
        <p:xfrm>
          <a:off x="222739" y="3892061"/>
          <a:ext cx="5364096" cy="2784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016"/>
                <a:gridCol w="1069314"/>
                <a:gridCol w="718718"/>
                <a:gridCol w="894016"/>
                <a:gridCol w="894016"/>
                <a:gridCol w="894016"/>
              </a:tblGrid>
              <a:tr h="593349"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№</a:t>
                      </a:r>
                      <a:r>
                        <a:rPr lang="ru-RU" b="1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ru-RU" b="1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Эксп</a:t>
                      </a:r>
                      <a:r>
                        <a:rPr lang="ru-RU" b="1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.</a:t>
                      </a:r>
                      <a:endParaRPr lang="ru-RU" b="1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</a:t>
                      </a:r>
                      <a:r>
                        <a:rPr lang="en-US" b="1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en-US" b="1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ru-RU" b="1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МДж/кг</a:t>
                      </a:r>
                      <a:endParaRPr lang="ru-RU" b="1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</a:t>
                      </a:r>
                      <a:r>
                        <a:rPr lang="en-US" b="1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∞</a:t>
                      </a:r>
                      <a:endParaRPr lang="ru-RU" b="1" baseline="-2500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</a:t>
                      </a:r>
                      <a:r>
                        <a:rPr lang="en-US" b="1" baseline="30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’</a:t>
                      </a:r>
                      <a:r>
                        <a:rPr lang="en-US" b="1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ru-RU" b="1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кПа</a:t>
                      </a:r>
                      <a:endParaRPr lang="ru-RU" b="1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V</a:t>
                      </a:r>
                      <a:r>
                        <a:rPr lang="en-US" b="1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∞</a:t>
                      </a:r>
                      <a:r>
                        <a:rPr lang="en-US" b="1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ru-RU" b="1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м/с</a:t>
                      </a:r>
                      <a:endParaRPr lang="ru-RU" b="1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Т</a:t>
                      </a:r>
                      <a:r>
                        <a:rPr lang="en-US" b="1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∞</a:t>
                      </a:r>
                      <a:r>
                        <a:rPr lang="en-US" b="1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, </a:t>
                      </a:r>
                      <a:r>
                        <a:rPr lang="ru-RU" b="1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5992"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5.07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11.3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5.9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3123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189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5992"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10.43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12.6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9.7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4497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318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5992"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15.54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11.5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64.0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5470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569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5992"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21</a:t>
                      </a:r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.85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13.2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39.0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6515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618</a:t>
                      </a:r>
                      <a:endParaRPr lang="ru-RU" b="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2739" y="3468548"/>
            <a:ext cx="246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Условия эксперимента: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3" r="37051" b="23675"/>
          <a:stretch/>
        </p:blipFill>
        <p:spPr>
          <a:xfrm>
            <a:off x="5841792" y="3892061"/>
            <a:ext cx="3138085" cy="17384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39195" y="5752779"/>
            <a:ext cx="3434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Осесимметричная постановка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Density-based 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2 млн. ячеек (</a:t>
            </a:r>
            <a:r>
              <a:rPr lang="en-US" dirty="0" err="1" smtClean="0"/>
              <a:t>Hexa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95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 с экспериментом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466492" y="5314707"/>
            <a:ext cx="46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Тепловой поток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314706"/>
            <a:ext cx="46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Давление</a:t>
            </a:r>
            <a:endParaRPr lang="ru-RU" sz="24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984"/>
            <a:ext cx="4677508" cy="341368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b="1431"/>
          <a:stretch/>
        </p:blipFill>
        <p:spPr>
          <a:xfrm>
            <a:off x="4677508" y="1811984"/>
            <a:ext cx="4445321" cy="322893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6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022" y="1"/>
            <a:ext cx="7670677" cy="885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Расчет отрывного течения</a:t>
            </a:r>
            <a:br>
              <a:rPr lang="ru-RU" dirty="0" smtClean="0"/>
            </a:br>
            <a:r>
              <a:rPr lang="en-US" sz="2700" i="1" dirty="0" smtClean="0"/>
              <a:t>(</a:t>
            </a:r>
            <a:r>
              <a:rPr lang="ru-RU" sz="2700" i="1" dirty="0" smtClean="0"/>
              <a:t>М=25, </a:t>
            </a:r>
            <a:r>
              <a:rPr lang="en-US" sz="2700" i="1" dirty="0" smtClean="0"/>
              <a:t>Re=1e8)</a:t>
            </a:r>
            <a:endParaRPr lang="ru-RU" sz="2700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" y="973814"/>
            <a:ext cx="5537943" cy="22500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0" t="11738" r="19679" b="7454"/>
          <a:stretch/>
        </p:blipFill>
        <p:spPr>
          <a:xfrm>
            <a:off x="6260124" y="989040"/>
            <a:ext cx="2263643" cy="223480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-551040" y="3127230"/>
            <a:ext cx="10456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Times New Roman" panose="02020603050405020304" pitchFamily="18" charset="0"/>
              </a:rPr>
              <a:t>Картина течения в пограничном слое и давления на поверхности уступа</a:t>
            </a:r>
            <a:endParaRPr lang="ru-RU" sz="2000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5"/>
          <a:srcRect r="69244"/>
          <a:stretch/>
        </p:blipFill>
        <p:spPr>
          <a:xfrm>
            <a:off x="8100398" y="0"/>
            <a:ext cx="1043602" cy="734401"/>
          </a:xfrm>
          <a:prstGeom prst="rect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216022" y="3590132"/>
            <a:ext cx="4373184" cy="2436555"/>
            <a:chOff x="379397" y="15427388"/>
            <a:chExt cx="8422882" cy="5802044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68" t="11672" r="27401" b="23912"/>
            <a:stretch/>
          </p:blipFill>
          <p:spPr>
            <a:xfrm>
              <a:off x="379397" y="16646188"/>
              <a:ext cx="4989821" cy="4583244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43" t="5844" r="23830" b="13118"/>
            <a:stretch/>
          </p:blipFill>
          <p:spPr>
            <a:xfrm>
              <a:off x="5192487" y="15427388"/>
              <a:ext cx="3609792" cy="3830801"/>
            </a:xfrm>
            <a:prstGeom prst="rect">
              <a:avLst/>
            </a:prstGeom>
          </p:spPr>
        </p:pic>
        <p:cxnSp>
          <p:nvCxnSpPr>
            <p:cNvPr id="26" name="Прямая со стрелкой 25"/>
            <p:cNvCxnSpPr/>
            <p:nvPr/>
          </p:nvCxnSpPr>
          <p:spPr>
            <a:xfrm flipV="1">
              <a:off x="3329668" y="15953014"/>
              <a:ext cx="2847975" cy="178117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/>
            <p:cNvCxnSpPr/>
            <p:nvPr/>
          </p:nvCxnSpPr>
          <p:spPr>
            <a:xfrm flipV="1">
              <a:off x="4415518" y="17877064"/>
              <a:ext cx="3295650" cy="152400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/>
            <p:cNvCxnSpPr/>
            <p:nvPr/>
          </p:nvCxnSpPr>
          <p:spPr>
            <a:xfrm flipV="1">
              <a:off x="3396343" y="19056804"/>
              <a:ext cx="3343275" cy="12681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Прямоугольник 3"/>
          <p:cNvSpPr/>
          <p:nvPr/>
        </p:nvSpPr>
        <p:spPr>
          <a:xfrm>
            <a:off x="83415" y="6089480"/>
            <a:ext cx="9038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</a:rPr>
              <a:t>Двухэтапная схема решения задачи с передачей параметров </a:t>
            </a:r>
            <a:r>
              <a:rPr lang="en-US" dirty="0" err="1">
                <a:latin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</a:rPr>
              <a:t>V</a:t>
            </a:r>
            <a:r>
              <a:rPr lang="en-US" baseline="-25000" dirty="0" err="1">
                <a:latin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</a:rPr>
              <a:t>, P</a:t>
            </a:r>
            <a:r>
              <a:rPr lang="en-US" baseline="-25000" dirty="0">
                <a:latin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</a:rPr>
              <a:t>T</a:t>
            </a:r>
            <a:r>
              <a:rPr lang="en-US" baseline="-25000" dirty="0" err="1">
                <a:latin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</a:rPr>
              <a:t>, k, </a:t>
            </a:r>
            <a:r>
              <a:rPr lang="el-GR" dirty="0">
                <a:latin typeface="Times New Roman" panose="02020603050405020304" pitchFamily="18" charset="0"/>
              </a:rPr>
              <a:t>ω</a:t>
            </a:r>
            <a:r>
              <a:rPr lang="en-US" dirty="0">
                <a:latin typeface="Times New Roman" panose="02020603050405020304" pitchFamily="18" charset="0"/>
              </a:rPr>
              <a:t>, c</a:t>
            </a:r>
            <a:r>
              <a:rPr lang="en-US" baseline="-25000" dirty="0">
                <a:latin typeface="Times New Roman" panose="02020603050405020304" pitchFamily="18" charset="0"/>
              </a:rPr>
              <a:t>i</a:t>
            </a:r>
            <a:r>
              <a:rPr lang="ru-RU" dirty="0">
                <a:latin typeface="Times New Roman" panose="02020603050405020304" pitchFamily="18" charset="0"/>
              </a:rPr>
              <a:t> при помощи профиля в </a:t>
            </a:r>
            <a:r>
              <a:rPr lang="ru-RU" dirty="0" smtClean="0">
                <a:latin typeface="Times New Roman" panose="02020603050405020304" pitchFamily="18" charset="0"/>
              </a:rPr>
              <a:t>трехмерном случа</a:t>
            </a:r>
            <a:r>
              <a:rPr lang="ru-RU" dirty="0">
                <a:latin typeface="Times New Roman" panose="02020603050405020304" pitchFamily="18" charset="0"/>
              </a:rPr>
              <a:t>е</a:t>
            </a:r>
            <a:endParaRPr lang="ru-RU" dirty="0"/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424" y="3478485"/>
            <a:ext cx="4161809" cy="26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2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1" t="49395" r="4431" b="9197"/>
          <a:stretch/>
        </p:blipFill>
        <p:spPr>
          <a:xfrm>
            <a:off x="5137600" y="3854181"/>
            <a:ext cx="3669632" cy="221381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0" t="121" r="4622" b="59596"/>
          <a:stretch/>
        </p:blipFill>
        <p:spPr>
          <a:xfrm>
            <a:off x="530470" y="3909179"/>
            <a:ext cx="3633537" cy="215365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615011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</a:rPr>
              <a:t>Распределение давления в окрестности уступа: а) химически активный воздух; б) модель равновесного воздуха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193132" y="592128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latin typeface="Times New Roman" panose="02020603050405020304" pitchFamily="18" charset="0"/>
              </a:rPr>
              <a:t>а</a:t>
            </a:r>
            <a:endParaRPr lang="ru-RU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22375" y="594704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 smtClean="0">
                <a:latin typeface="Times New Roman" panose="02020603050405020304" pitchFamily="18" charset="0"/>
              </a:rPr>
              <a:t>б</a:t>
            </a:r>
            <a:endParaRPr lang="ru-RU" i="1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1" y="910633"/>
            <a:ext cx="8773849" cy="2868809"/>
            <a:chOff x="10650694" y="15721590"/>
            <a:chExt cx="10573553" cy="4965503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3133" y="15721590"/>
              <a:ext cx="4542904" cy="3386564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0694" y="15723783"/>
              <a:ext cx="4562011" cy="3384371"/>
            </a:xfrm>
            <a:prstGeom prst="rect">
              <a:avLst/>
            </a:prstGeom>
          </p:spPr>
        </p:pic>
        <p:sp>
          <p:nvSpPr>
            <p:cNvPr id="12" name="Прямоугольник 11"/>
            <p:cNvSpPr/>
            <p:nvPr/>
          </p:nvSpPr>
          <p:spPr>
            <a:xfrm>
              <a:off x="10837217" y="19568385"/>
              <a:ext cx="10387030" cy="1118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>
                  <a:latin typeface="Times New Roman" panose="02020603050405020304" pitchFamily="18" charset="0"/>
                </a:rPr>
                <a:t>Распределение давления (а) и теплового потока (б) по наветренной поверхности уступа вдоль образующей, расположенной в плоскости симметрии уступа.</a:t>
              </a:r>
              <a:endParaRPr lang="ru-RU" dirty="0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10706497" y="19018802"/>
              <a:ext cx="53242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 smtClean="0">
                  <a:latin typeface="Times New Roman" panose="02020603050405020304" pitchFamily="18" charset="0"/>
                </a:rPr>
                <a:t>а</a:t>
              </a:r>
              <a:endParaRPr lang="ru-RU" sz="2400" dirty="0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15904256" y="19019314"/>
              <a:ext cx="51817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2400" dirty="0" smtClean="0">
                  <a:latin typeface="Times New Roman" panose="02020603050405020304" pitchFamily="18" charset="0"/>
                </a:rPr>
                <a:t>б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939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Другая 2">
      <a:dk1>
        <a:srgbClr val="2E75B5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3371</TotalTime>
  <Words>899</Words>
  <Application>Microsoft Office PowerPoint</Application>
  <PresentationFormat>Экран (4:3)</PresentationFormat>
  <Paragraphs>245</Paragraphs>
  <Slides>20</Slides>
  <Notes>7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Segoe UI</vt:lpstr>
      <vt:lpstr>Times New Roman</vt:lpstr>
      <vt:lpstr>Тема Office</vt:lpstr>
      <vt:lpstr>Расширение возможностей численных моделей ANSYS Fluent для решения задач аэрофизики гиперзвуковых летательных аппаратов</vt:lpstr>
      <vt:lpstr>Причины</vt:lpstr>
      <vt:lpstr>Моделирование летных условий</vt:lpstr>
      <vt:lpstr>Модель равновесного течения</vt:lpstr>
      <vt:lpstr>Модель равновесного течения (продолжение)</vt:lpstr>
      <vt:lpstr>Проверка равновесной модели  (взаимодействие скачков уплотнения)</vt:lpstr>
      <vt:lpstr>Сравнение с экспериментом</vt:lpstr>
      <vt:lpstr>Расчет отрывного течения (М=25, Re=1e8)</vt:lpstr>
      <vt:lpstr>Презентация PowerPoint</vt:lpstr>
      <vt:lpstr>Подход</vt:lpstr>
      <vt:lpstr>ГД/ТР Сопряжение</vt:lpstr>
      <vt:lpstr>Схема программы сквозного траекторного расчета </vt:lpstr>
      <vt:lpstr>Схема параллельного выполнения одной итерации</vt:lpstr>
      <vt:lpstr>Термически неравновесные течения (мотивация)</vt:lpstr>
      <vt:lpstr>Реализация неравновесной модели</vt:lpstr>
      <vt:lpstr>Реализация неравновесной модели (продолжение)</vt:lpstr>
      <vt:lpstr>Химические реакции</vt:lpstr>
      <vt:lpstr>Тестирование: Модель «ELECTRE»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Численное моделирование взаимодействия струй блочного жидкостного ракетного двигателя истекающих с большими степенями нерасчетности</dc:title>
  <dc:creator>Лепихов Андрей В</dc:creator>
  <cp:lastModifiedBy>andrey</cp:lastModifiedBy>
  <cp:revision>311</cp:revision>
  <dcterms:created xsi:type="dcterms:W3CDTF">2016-10-12T09:13:52Z</dcterms:created>
  <dcterms:modified xsi:type="dcterms:W3CDTF">2017-06-02T17:46:33Z</dcterms:modified>
</cp:coreProperties>
</file>